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75" r:id="rId5"/>
    <p:sldId id="274" r:id="rId6"/>
    <p:sldId id="273" r:id="rId7"/>
    <p:sldId id="272" r:id="rId8"/>
    <p:sldId id="276" r:id="rId9"/>
    <p:sldId id="277" r:id="rId10"/>
    <p:sldId id="279" r:id="rId11"/>
    <p:sldId id="282" r:id="rId12"/>
    <p:sldId id="283" r:id="rId13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5022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0685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741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3753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5583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8090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982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033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43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4628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4455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D1E99-5C32-4574-95D8-F6734843869B}" type="datetimeFigureOut">
              <a:rPr lang="fi-FI" smtClean="0"/>
              <a:t>21.4.2022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BDFDA-5B4D-447E-B500-9224C159ABA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311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450378" cy="1679026"/>
          </a:xfrm>
        </p:spPr>
        <p:txBody>
          <a:bodyPr>
            <a:normAutofit fontScale="90000"/>
          </a:bodyPr>
          <a:lstStyle/>
          <a:p>
            <a:r>
              <a:rPr lang="fi-FI" b="1" dirty="0">
                <a:solidFill>
                  <a:srgbClr val="00B050"/>
                </a:solidFill>
              </a:rPr>
              <a:t>Yhteistyössä Sampolan kanssa 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221971" y="3626975"/>
            <a:ext cx="6242858" cy="1801235"/>
          </a:xfrm>
        </p:spPr>
        <p:txBody>
          <a:bodyPr>
            <a:normAutofit/>
          </a:bodyPr>
          <a:lstStyle/>
          <a:p>
            <a:r>
              <a:rPr lang="fi-FI" sz="2000" dirty="0"/>
              <a:t>Teemme alihankintatöitä monille eri yrityksille ja yhteistyökumppaneille. </a:t>
            </a:r>
          </a:p>
          <a:p>
            <a:endParaRPr lang="fi-FI" sz="2000" dirty="0"/>
          </a:p>
          <a:p>
            <a:r>
              <a:rPr lang="fi-FI" sz="2000" dirty="0"/>
              <a:t>Tässä esitellään heistä muutamia.</a:t>
            </a:r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85" y="3323244"/>
            <a:ext cx="2560559" cy="320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4" y="4925072"/>
            <a:ext cx="1369430" cy="1400911"/>
          </a:xfrm>
          <a:prstGeom prst="rect">
            <a:avLst/>
          </a:prstGeom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56" y="204588"/>
            <a:ext cx="4816951" cy="2709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5609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74622" cy="615777"/>
          </a:xfrm>
        </p:spPr>
        <p:txBody>
          <a:bodyPr>
            <a:normAutofit fontScale="90000"/>
          </a:bodyPr>
          <a:lstStyle/>
          <a:p>
            <a:r>
              <a:rPr lang="fi-FI" b="1" dirty="0">
                <a:solidFill>
                  <a:srgbClr val="0070C0"/>
                </a:solidFill>
              </a:rPr>
              <a:t>Banderollikierrätys 	</a:t>
            </a:r>
            <a:endParaRPr lang="fi-FI" sz="3100" b="1" dirty="0">
              <a:solidFill>
                <a:srgbClr val="0070C0"/>
              </a:solidFill>
            </a:endParaRP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274320" y="814648"/>
            <a:ext cx="4788131" cy="566928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fi-FI" sz="5600" dirty="0"/>
              <a:t>Hämeenlinnan kaupunki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5600" dirty="0"/>
              <a:t>Hämeenlinnan teatteri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5600" dirty="0"/>
              <a:t>Hämeenlinnan museo Skogster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5600" dirty="0"/>
              <a:t>Verkatehdas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5600" dirty="0" err="1"/>
              <a:t>Biorex</a:t>
            </a:r>
            <a:endParaRPr lang="fi-FI" sz="56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5600" dirty="0"/>
              <a:t>HPK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5600" dirty="0"/>
              <a:t>Onninen oy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5600" dirty="0"/>
              <a:t>Kuurojen Palvelusäätiö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5600" dirty="0"/>
              <a:t>Tammer </a:t>
            </a:r>
            <a:r>
              <a:rPr lang="fi-FI" sz="5600" dirty="0" err="1"/>
              <a:t>Brands</a:t>
            </a:r>
            <a:r>
              <a:rPr lang="fi-FI" sz="5600" dirty="0"/>
              <a:t> oy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5600" dirty="0"/>
              <a:t>Hämeenlinnan kesäteatteri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5600" dirty="0"/>
              <a:t>SF </a:t>
            </a:r>
            <a:r>
              <a:rPr lang="fi-FI" sz="5600" dirty="0" err="1"/>
              <a:t>Caravaanarit</a:t>
            </a:r>
            <a:r>
              <a:rPr lang="fi-FI" sz="5600" dirty="0"/>
              <a:t> ry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5600" dirty="0"/>
              <a:t>Ja monet muut yhteistyökumppanit </a:t>
            </a:r>
          </a:p>
          <a:p>
            <a:pPr marL="0" indent="0">
              <a:lnSpc>
                <a:spcPct val="120000"/>
              </a:lnSpc>
              <a:buNone/>
            </a:pPr>
            <a:endParaRPr lang="fi-FI" sz="7200" dirty="0"/>
          </a:p>
          <a:p>
            <a:pPr marL="0" indent="0">
              <a:buNone/>
            </a:pPr>
            <a:r>
              <a:rPr lang="fi-FI" sz="7200" b="1" dirty="0">
                <a:solidFill>
                  <a:srgbClr val="00B050"/>
                </a:solidFill>
              </a:rPr>
              <a:t>Sampolassa me teemme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kasseja </a:t>
            </a:r>
          </a:p>
          <a:p>
            <a:pPr>
              <a:buFontTx/>
              <a:buChar char="-"/>
            </a:pPr>
            <a:r>
              <a:rPr lang="fi-FI" sz="7200" b="1" dirty="0" err="1">
                <a:solidFill>
                  <a:srgbClr val="00B050"/>
                </a:solidFill>
              </a:rPr>
              <a:t>hygieniapussukoita</a:t>
            </a:r>
            <a:endParaRPr lang="fi-FI" sz="7200" b="1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kirjanmerkkejä </a:t>
            </a:r>
          </a:p>
          <a:p>
            <a:endParaRPr lang="fi-FI" sz="72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51684" y="1210929"/>
            <a:ext cx="2526495" cy="1894871"/>
          </a:xfrm>
          <a:prstGeom prst="rect">
            <a:avLst/>
          </a:prstGeom>
        </p:spPr>
      </p:pic>
      <p:pic>
        <p:nvPicPr>
          <p:cNvPr id="9" name="Kuva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70318" y="4507230"/>
            <a:ext cx="2635597" cy="1976698"/>
          </a:xfrm>
          <a:prstGeom prst="rect">
            <a:avLst/>
          </a:prstGeom>
        </p:spPr>
      </p:pic>
      <p:pic>
        <p:nvPicPr>
          <p:cNvPr id="11" name="Kuva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5786" y="659414"/>
            <a:ext cx="3566160" cy="2674620"/>
          </a:xfrm>
          <a:prstGeom prst="rect">
            <a:avLst/>
          </a:prstGeom>
        </p:spPr>
      </p:pic>
      <p:pic>
        <p:nvPicPr>
          <p:cNvPr id="12" name="Kuva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06" y="4765810"/>
            <a:ext cx="3054432" cy="1718118"/>
          </a:xfrm>
          <a:prstGeom prst="rect">
            <a:avLst/>
          </a:prstGeom>
        </p:spPr>
      </p:pic>
      <p:pic>
        <p:nvPicPr>
          <p:cNvPr id="13" name="Kuva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7626" y="1210931"/>
            <a:ext cx="2526493" cy="1894869"/>
          </a:xfrm>
          <a:prstGeom prst="rect">
            <a:avLst/>
          </a:prstGeom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57403" y="4612265"/>
            <a:ext cx="2495550" cy="18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7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87401" y="98175"/>
            <a:ext cx="10515600" cy="882727"/>
          </a:xfrm>
        </p:spPr>
        <p:txBody>
          <a:bodyPr>
            <a:normAutofit fontScale="90000"/>
          </a:bodyPr>
          <a:lstStyle/>
          <a:p>
            <a:br>
              <a:rPr lang="fi-FI" dirty="0"/>
            </a:br>
            <a:r>
              <a:rPr lang="fi-FI" b="1" dirty="0">
                <a:solidFill>
                  <a:srgbClr val="0070C0"/>
                </a:solidFill>
              </a:rPr>
              <a:t>DAYTON Oy      	</a:t>
            </a:r>
            <a:r>
              <a:rPr lang="fi-FI" sz="3100" b="1" dirty="0">
                <a:solidFill>
                  <a:srgbClr val="0070C0"/>
                </a:solidFill>
              </a:rPr>
              <a:t>Vantaa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274320" y="1398145"/>
            <a:ext cx="4961250" cy="5085782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fi-FI" dirty="0"/>
              <a:t> </a:t>
            </a:r>
          </a:p>
          <a:p>
            <a:r>
              <a:rPr lang="fi-FI" sz="4900" dirty="0"/>
              <a:t>Dayton oy on yli 95 vuoden ajan toiminut perheyhtiö</a:t>
            </a:r>
          </a:p>
          <a:p>
            <a:r>
              <a:rPr lang="fi-FI" sz="4900" dirty="0"/>
              <a:t>Ruuan valmistukseen, säilytykseen, punnitukseen ja esillepanoon liittyviä tuotteita </a:t>
            </a:r>
          </a:p>
          <a:p>
            <a:r>
              <a:rPr lang="fi-FI" sz="4900" dirty="0"/>
              <a:t>Tuotteet menevät kauppoihin, ravintoloihin ja teollisuuteen </a:t>
            </a:r>
          </a:p>
          <a:p>
            <a:endParaRPr lang="fi-FI" sz="4900" dirty="0"/>
          </a:p>
          <a:p>
            <a:pPr marL="0" indent="0">
              <a:buNone/>
            </a:pPr>
            <a:r>
              <a:rPr lang="fi-FI" dirty="0"/>
              <a:t> </a:t>
            </a:r>
          </a:p>
          <a:p>
            <a:pPr marL="0" indent="0">
              <a:buNone/>
            </a:pPr>
            <a:endParaRPr lang="fi-FI" sz="4000" dirty="0"/>
          </a:p>
          <a:p>
            <a:pPr marL="0" indent="0">
              <a:buNone/>
            </a:pPr>
            <a:endParaRPr lang="fi-FI" sz="4000" dirty="0"/>
          </a:p>
          <a:p>
            <a:pPr marL="0" indent="0">
              <a:buNone/>
            </a:pPr>
            <a:endParaRPr lang="fi-FI" sz="4000" dirty="0"/>
          </a:p>
          <a:p>
            <a:pPr marL="0" indent="0">
              <a:buNone/>
            </a:pPr>
            <a:endParaRPr lang="fi-FI" sz="4000" dirty="0"/>
          </a:p>
          <a:p>
            <a:pPr marL="0" indent="0">
              <a:buNone/>
            </a:pPr>
            <a:endParaRPr lang="fi-FI" sz="3200" dirty="0"/>
          </a:p>
          <a:p>
            <a:pPr marL="0" indent="0">
              <a:buNone/>
            </a:pPr>
            <a:endParaRPr lang="fi-FI" sz="3200" dirty="0"/>
          </a:p>
          <a:p>
            <a:pPr marL="0" indent="0">
              <a:buNone/>
            </a:pPr>
            <a:endParaRPr lang="fi-FI" sz="3200" dirty="0"/>
          </a:p>
          <a:p>
            <a:pPr marL="0" indent="0">
              <a:buNone/>
            </a:pPr>
            <a:r>
              <a:rPr lang="fi-FI" sz="7200" b="1" dirty="0">
                <a:solidFill>
                  <a:srgbClr val="00B050"/>
                </a:solidFill>
              </a:rPr>
              <a:t>Sampolassa me teemme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elintarvike leikkuualustoja</a:t>
            </a:r>
          </a:p>
          <a:p>
            <a:pPr marL="0" indent="0">
              <a:buNone/>
            </a:pPr>
            <a:r>
              <a:rPr lang="fi-FI" sz="6200" b="1" dirty="0">
                <a:solidFill>
                  <a:srgbClr val="00B050"/>
                </a:solidFill>
              </a:rPr>
              <a:t>Asiakkaina mm S-ryhmän ja Keskon myymälät ja ravintola-ala</a:t>
            </a:r>
          </a:p>
          <a:p>
            <a:endParaRPr lang="fi-FI" sz="72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1026" name="Picture 2" descr="https://www.daytongroup.fi/wp-content/uploads/Bizerba-kuva-1-45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1" y="980902"/>
            <a:ext cx="1886975" cy="188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762" y="1455299"/>
            <a:ext cx="2383771" cy="1436495"/>
          </a:xfrm>
          <a:prstGeom prst="rect">
            <a:avLst/>
          </a:prstGeom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4" y="3076576"/>
            <a:ext cx="4633036" cy="1584986"/>
          </a:xfrm>
          <a:prstGeom prst="rect">
            <a:avLst/>
          </a:prstGeom>
        </p:spPr>
      </p:pic>
      <p:pic>
        <p:nvPicPr>
          <p:cNvPr id="8" name="Kuva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258" y="268414"/>
            <a:ext cx="3526780" cy="959492"/>
          </a:xfrm>
          <a:prstGeom prst="rect">
            <a:avLst/>
          </a:prstGeom>
        </p:spPr>
      </p:pic>
      <p:pic>
        <p:nvPicPr>
          <p:cNvPr id="13" name="Kuva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92" y="4242479"/>
            <a:ext cx="1690947" cy="2254596"/>
          </a:xfrm>
          <a:prstGeom prst="rect">
            <a:avLst/>
          </a:prstGeom>
        </p:spPr>
      </p:pic>
      <p:pic>
        <p:nvPicPr>
          <p:cNvPr id="14" name="Kuva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27" y="4413929"/>
            <a:ext cx="2188856" cy="1641642"/>
          </a:xfrm>
          <a:prstGeom prst="rect">
            <a:avLst/>
          </a:prstGeom>
        </p:spPr>
      </p:pic>
      <p:pic>
        <p:nvPicPr>
          <p:cNvPr id="15" name="Kuva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8275" y="3859651"/>
            <a:ext cx="2999174" cy="22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fi-FI" b="1" dirty="0" err="1">
                <a:solidFill>
                  <a:srgbClr val="0070C0"/>
                </a:solidFill>
              </a:rPr>
              <a:t>AlDesign</a:t>
            </a:r>
            <a:r>
              <a:rPr lang="fi-FI" b="1" dirty="0">
                <a:solidFill>
                  <a:srgbClr val="0070C0"/>
                </a:solidFill>
              </a:rPr>
              <a:t> Oy      		</a:t>
            </a:r>
            <a:r>
              <a:rPr lang="fi-FI" sz="3100" b="1" dirty="0">
                <a:solidFill>
                  <a:srgbClr val="0070C0"/>
                </a:solidFill>
              </a:rPr>
              <a:t>Hämeenlinna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274320" y="1787236"/>
            <a:ext cx="4961250" cy="483800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fi-FI" sz="6400" dirty="0"/>
          </a:p>
          <a:p>
            <a:pPr>
              <a:lnSpc>
                <a:spcPct val="120000"/>
              </a:lnSpc>
            </a:pPr>
            <a:r>
              <a:rPr lang="fi-FI" sz="6600" dirty="0"/>
              <a:t>Korumallisto  v. 2018 alkaen</a:t>
            </a:r>
          </a:p>
          <a:p>
            <a:pPr>
              <a:lnSpc>
                <a:spcPct val="120000"/>
              </a:lnSpc>
            </a:pPr>
            <a:r>
              <a:rPr lang="fi-FI" sz="6600" dirty="0"/>
              <a:t>Deafmetal kuulolaitekorujen valmistus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200" dirty="0"/>
          </a:p>
          <a:p>
            <a:pPr marL="0" indent="0">
              <a:buNone/>
            </a:pPr>
            <a:endParaRPr lang="fi-FI" sz="72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fi-FI" sz="9600" b="1" dirty="0">
                <a:solidFill>
                  <a:srgbClr val="00B050"/>
                </a:solidFill>
              </a:rPr>
              <a:t>Sampolassa me teemme</a:t>
            </a:r>
          </a:p>
          <a:p>
            <a:pPr>
              <a:lnSpc>
                <a:spcPct val="170000"/>
              </a:lnSpc>
              <a:buFontTx/>
              <a:buChar char="-"/>
            </a:pPr>
            <a:r>
              <a:rPr lang="fi-FI" sz="9600" b="1" dirty="0">
                <a:solidFill>
                  <a:srgbClr val="00B050"/>
                </a:solidFill>
              </a:rPr>
              <a:t>kuulolaitekorujen kokoamista</a:t>
            </a:r>
          </a:p>
          <a:p>
            <a:pPr>
              <a:lnSpc>
                <a:spcPct val="170000"/>
              </a:lnSpc>
              <a:buFontTx/>
              <a:buChar char="-"/>
            </a:pPr>
            <a:r>
              <a:rPr lang="fi-FI" sz="9600" b="1" dirty="0">
                <a:solidFill>
                  <a:srgbClr val="00B050"/>
                </a:solidFill>
              </a:rPr>
              <a:t>kuulolaitekorujen pakkaamista 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9600" b="1" dirty="0">
                <a:solidFill>
                  <a:srgbClr val="00B050"/>
                </a:solidFill>
              </a:rPr>
              <a:t>pakkauslaatikoiden kokoamista ja tarroittamista</a:t>
            </a:r>
          </a:p>
        </p:txBody>
      </p:sp>
      <p:pic>
        <p:nvPicPr>
          <p:cNvPr id="5" name="Kuva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90" y="4235027"/>
            <a:ext cx="1566788" cy="2390217"/>
          </a:xfrm>
          <a:prstGeom prst="rect">
            <a:avLst/>
          </a:prstGeom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825" y="3740827"/>
            <a:ext cx="2133788" cy="2845050"/>
          </a:xfrm>
          <a:prstGeom prst="rect">
            <a:avLst/>
          </a:prstGeom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20157" y="4533804"/>
            <a:ext cx="2390217" cy="1792663"/>
          </a:xfrm>
          <a:prstGeom prst="rect">
            <a:avLst/>
          </a:prstGeom>
        </p:spPr>
      </p:pic>
      <p:pic>
        <p:nvPicPr>
          <p:cNvPr id="2050" name="Picture 2" descr="Deafmetal Launches 'Hope Collection' Jewelry Line | The Hearing Revi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15" y="365126"/>
            <a:ext cx="3641293" cy="7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afmeta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214" y="1500497"/>
            <a:ext cx="1535757" cy="14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afMetal® Safety Penny Red - Hearing Aid Jewellery - Hearing Aid  Accessori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53" y="1363287"/>
            <a:ext cx="1602260" cy="160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uulolaitekoru Hoo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603" y="1500497"/>
            <a:ext cx="1481328" cy="14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inkroom.cafe/wp-content/uploads/2019/03/38448228_2017152534975215_580394890806951936_o-846x84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15634" y="673013"/>
            <a:ext cx="1303172" cy="13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18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fi-FI" b="1" dirty="0">
                <a:solidFill>
                  <a:srgbClr val="0070C0"/>
                </a:solidFill>
              </a:rPr>
              <a:t>Mattila Farm     	</a:t>
            </a:r>
            <a:r>
              <a:rPr lang="fi-FI" sz="3100" b="1" dirty="0">
                <a:solidFill>
                  <a:srgbClr val="0070C0"/>
                </a:solidFill>
              </a:rPr>
              <a:t>Nurmijärvi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274320" y="1088418"/>
            <a:ext cx="4788131" cy="5395509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Mattilan tila on toiminut jo vuodesta 1809 lähtien.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Mattilan tuotteita ovat mm: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- luomumansikat	- mustikat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- lampaanliha	- hunaja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Mattilassa järjestetään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maastoratsastusta,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puutyökursseja ja leivontakursseja.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Tilalla on myös huonekalutehdas, tehtaanmyymälä,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sekä pizzeria ja kahvila. </a:t>
            </a:r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r>
              <a:rPr lang="fi-FI" sz="7200" b="1" dirty="0">
                <a:solidFill>
                  <a:srgbClr val="00B050"/>
                </a:solidFill>
              </a:rPr>
              <a:t>Sampolassa me teemme Mattila Farmille</a:t>
            </a:r>
          </a:p>
          <a:p>
            <a:pPr marL="0" indent="0">
              <a:buNone/>
            </a:pPr>
            <a:r>
              <a:rPr lang="fi-FI" sz="7200" b="1" dirty="0">
                <a:solidFill>
                  <a:srgbClr val="00B050"/>
                </a:solidFill>
              </a:rPr>
              <a:t>- mehiläispesien kehiä </a:t>
            </a:r>
          </a:p>
          <a:p>
            <a:pPr marL="0" indent="0">
              <a:buNone/>
            </a:pPr>
            <a:r>
              <a:rPr lang="fi-FI" sz="7200" b="1" dirty="0">
                <a:solidFill>
                  <a:srgbClr val="00B050"/>
                </a:solidFill>
              </a:rPr>
              <a:t>- mehiläispesien lintusuojapeittoja </a:t>
            </a:r>
          </a:p>
          <a:p>
            <a:endParaRPr lang="fi-FI" sz="72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5" name="Kuva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156" y="257610"/>
            <a:ext cx="3719603" cy="1743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69" y="2839360"/>
            <a:ext cx="2339690" cy="357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50" y="4627951"/>
            <a:ext cx="2652780" cy="1989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uva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7550" y="1983793"/>
            <a:ext cx="2085539" cy="2780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88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fi-FI" b="1" dirty="0" err="1">
                <a:solidFill>
                  <a:srgbClr val="0070C0"/>
                </a:solidFill>
              </a:rPr>
              <a:t>Hansaprint</a:t>
            </a:r>
            <a:r>
              <a:rPr lang="fi-FI" b="1" dirty="0">
                <a:solidFill>
                  <a:srgbClr val="0070C0"/>
                </a:solidFill>
              </a:rPr>
              <a:t>      	</a:t>
            </a:r>
            <a:r>
              <a:rPr lang="fi-FI" sz="3100" b="1" dirty="0">
                <a:solidFill>
                  <a:srgbClr val="0070C0"/>
                </a:solidFill>
              </a:rPr>
              <a:t>Turenki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274320" y="1363287"/>
            <a:ext cx="4788131" cy="512064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Toiminut jo vuodesta 1997 lähtien.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Tuotteita ovat: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- käyttöohjeet	- kuvastot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- markkinointimateriaalit 	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r>
              <a:rPr lang="fi-FI" sz="7200" b="1" dirty="0">
                <a:solidFill>
                  <a:srgbClr val="00B050"/>
                </a:solidFill>
              </a:rPr>
              <a:t>Sampolassa me teemme Hansaprintille</a:t>
            </a:r>
          </a:p>
          <a:p>
            <a:pPr marL="0" indent="0">
              <a:buNone/>
            </a:pPr>
            <a:endParaRPr lang="fi-FI" sz="7200" b="1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ohjevihkojen keräilyä 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pussitusta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tarroitusta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laatikointia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korttikeräilyä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kuoritusta </a:t>
            </a:r>
          </a:p>
          <a:p>
            <a:endParaRPr lang="fi-FI" sz="72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523" y="255030"/>
            <a:ext cx="2573236" cy="1108258"/>
          </a:xfrm>
          <a:prstGeom prst="rect">
            <a:avLst/>
          </a:prstGeom>
        </p:spPr>
      </p:pic>
      <p:pic>
        <p:nvPicPr>
          <p:cNvPr id="9" name="Kuva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499" y="1590129"/>
            <a:ext cx="3092884" cy="19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26" y="3794760"/>
            <a:ext cx="4220231" cy="2443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811" y="3794760"/>
            <a:ext cx="2840981" cy="2446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629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fi-FI" b="1" dirty="0" err="1">
                <a:solidFill>
                  <a:srgbClr val="0070C0"/>
                </a:solidFill>
              </a:rPr>
              <a:t>Maxrek</a:t>
            </a:r>
            <a:r>
              <a:rPr lang="fi-FI" b="1" dirty="0">
                <a:solidFill>
                  <a:srgbClr val="0070C0"/>
                </a:solidFill>
              </a:rPr>
              <a:t> Oy     		</a:t>
            </a:r>
            <a:r>
              <a:rPr lang="fi-FI" sz="3100" b="1" dirty="0">
                <a:solidFill>
                  <a:srgbClr val="0070C0"/>
                </a:solidFill>
              </a:rPr>
              <a:t>Parola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274320" y="1363287"/>
            <a:ext cx="5020887" cy="512064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Paperitukku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Toiminut jo vuodesta 1995 lähtien.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Tuotteita ovat: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- kodin pehmopaperit	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- teollisuuden pyyhkeet	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r>
              <a:rPr lang="fi-FI" sz="7200" b="1" dirty="0">
                <a:solidFill>
                  <a:srgbClr val="00B050"/>
                </a:solidFill>
              </a:rPr>
              <a:t>Sampolassa me teemme </a:t>
            </a:r>
          </a:p>
          <a:p>
            <a:pPr marL="0" indent="0">
              <a:buNone/>
            </a:pPr>
            <a:endParaRPr lang="fi-FI" sz="7200" b="1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pehmopaperien arkkileikkausta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laskentaa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pussitusta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paperirullien koneellista kutistemuovipakkailua</a:t>
            </a:r>
          </a:p>
          <a:p>
            <a:endParaRPr lang="fi-FI" sz="72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372" y="178406"/>
            <a:ext cx="2586948" cy="1604991"/>
          </a:xfrm>
          <a:prstGeom prst="rect">
            <a:avLst/>
          </a:prstGeom>
        </p:spPr>
      </p:pic>
      <p:pic>
        <p:nvPicPr>
          <p:cNvPr id="11" name="Kuva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32" y="1509315"/>
            <a:ext cx="1808862" cy="2414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55374" y="4300898"/>
            <a:ext cx="2986027" cy="223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46" y="4187916"/>
            <a:ext cx="3136669" cy="2352502"/>
          </a:xfrm>
          <a:prstGeom prst="rect">
            <a:avLst/>
          </a:prstGeom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93" y="1783397"/>
            <a:ext cx="2836354" cy="212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3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fi-FI" b="1" dirty="0" err="1">
                <a:solidFill>
                  <a:srgbClr val="0070C0"/>
                </a:solidFill>
              </a:rPr>
              <a:t>Papermark</a:t>
            </a:r>
            <a:r>
              <a:rPr lang="fi-FI" b="1" dirty="0">
                <a:solidFill>
                  <a:srgbClr val="0070C0"/>
                </a:solidFill>
              </a:rPr>
              <a:t>      	</a:t>
            </a:r>
            <a:r>
              <a:rPr lang="fi-FI" sz="3100" b="1" dirty="0">
                <a:solidFill>
                  <a:srgbClr val="0070C0"/>
                </a:solidFill>
              </a:rPr>
              <a:t>Hämeenlinna, Mäkelä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274320" y="1363287"/>
            <a:ext cx="4788131" cy="5120640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Kartongin ja paperin jalostaja.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Toiminut jo vuodesta 1994 lähtien.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Tilaustuotteina kartonki- ja paperituotteita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	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r>
              <a:rPr lang="fi-FI" sz="7200" b="1" dirty="0">
                <a:solidFill>
                  <a:srgbClr val="00B050"/>
                </a:solidFill>
              </a:rPr>
              <a:t>Sampolassa me teemme</a:t>
            </a:r>
          </a:p>
          <a:p>
            <a:pPr marL="0" indent="0">
              <a:buNone/>
            </a:pPr>
            <a:endParaRPr lang="fi-FI" sz="7200" b="1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adressien taittelua ja nauhoitusta </a:t>
            </a:r>
            <a:endParaRPr lang="fi-FI" sz="72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436" y="365125"/>
            <a:ext cx="2939934" cy="1782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Kuva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340" y="2473404"/>
            <a:ext cx="2954030" cy="4148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67" y="3075310"/>
            <a:ext cx="2660072" cy="354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22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fi-FI" b="1" dirty="0">
                <a:solidFill>
                  <a:srgbClr val="0070C0"/>
                </a:solidFill>
              </a:rPr>
              <a:t>Tammer </a:t>
            </a:r>
            <a:r>
              <a:rPr lang="fi-FI" b="1" dirty="0" err="1">
                <a:solidFill>
                  <a:srgbClr val="0070C0"/>
                </a:solidFill>
              </a:rPr>
              <a:t>Brands</a:t>
            </a:r>
            <a:r>
              <a:rPr lang="fi-FI" b="1" dirty="0">
                <a:solidFill>
                  <a:srgbClr val="0070C0"/>
                </a:solidFill>
              </a:rPr>
              <a:t>      	</a:t>
            </a:r>
            <a:r>
              <a:rPr lang="fi-FI" sz="3100" b="1" dirty="0">
                <a:solidFill>
                  <a:srgbClr val="0070C0"/>
                </a:solidFill>
              </a:rPr>
              <a:t>Hämeenlinna, Moreeni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274320" y="1363287"/>
            <a:ext cx="4961250" cy="512064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Brändituotetukku, Tuotteita arkeen ja juhlaan.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Toiminut jo vuodesta 1954 lähtien.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Omia tuotteita  mm.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-  </a:t>
            </a:r>
            <a:r>
              <a:rPr lang="fi-FI" sz="6400" dirty="0" err="1"/>
              <a:t>Mustang</a:t>
            </a:r>
            <a:r>
              <a:rPr lang="fi-FI" sz="6400" dirty="0"/>
              <a:t> grillituotteet   - Maku keittiötuotteet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i-FI" sz="6400" dirty="0"/>
              <a:t>Rento saunatuotteet   - Polar kynttilätuotteet </a:t>
            </a:r>
          </a:p>
          <a:p>
            <a:pPr marL="0" indent="0">
              <a:lnSpc>
                <a:spcPct val="120000"/>
              </a:lnSpc>
              <a:buNone/>
            </a:pPr>
            <a:endParaRPr lang="fi-FI" sz="6400" dirty="0"/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Lisäksi yhteistyö muiden yritysten kanssa: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 err="1"/>
              <a:t>RedBull</a:t>
            </a:r>
            <a:r>
              <a:rPr lang="fi-FI" sz="6400" dirty="0"/>
              <a:t>, Fiskars, Shell, </a:t>
            </a:r>
            <a:r>
              <a:rPr lang="fi-FI" sz="6400" dirty="0" err="1"/>
              <a:t>Haspro</a:t>
            </a:r>
            <a:r>
              <a:rPr lang="fi-FI" sz="6400" dirty="0"/>
              <a:t> </a:t>
            </a:r>
            <a:r>
              <a:rPr lang="fi-FI" sz="6400" dirty="0" err="1"/>
              <a:t>jne</a:t>
            </a:r>
            <a:endParaRPr lang="fi-FI" sz="3600" dirty="0"/>
          </a:p>
          <a:p>
            <a:pPr marL="0" indent="0">
              <a:buNone/>
            </a:pPr>
            <a:endParaRPr lang="fi-FI" sz="4000" dirty="0"/>
          </a:p>
          <a:p>
            <a:pPr marL="0" indent="0">
              <a:buNone/>
            </a:pPr>
            <a:endParaRPr lang="fi-FI" sz="3200" dirty="0"/>
          </a:p>
          <a:p>
            <a:pPr marL="0" indent="0">
              <a:buNone/>
            </a:pPr>
            <a:r>
              <a:rPr lang="fi-FI" sz="8000" b="1" dirty="0">
                <a:solidFill>
                  <a:srgbClr val="00B050"/>
                </a:solidFill>
              </a:rPr>
              <a:t>Sampolassa me teemme</a:t>
            </a:r>
          </a:p>
          <a:p>
            <a:pPr>
              <a:buFontTx/>
              <a:buChar char="-"/>
            </a:pPr>
            <a:r>
              <a:rPr lang="fi-FI" sz="8000" b="1" dirty="0">
                <a:solidFill>
                  <a:srgbClr val="00B050"/>
                </a:solidFill>
              </a:rPr>
              <a:t>myyntituotteiden viivakooditarroitusta</a:t>
            </a:r>
          </a:p>
          <a:p>
            <a:pPr>
              <a:buFontTx/>
              <a:buChar char="-"/>
            </a:pPr>
            <a:r>
              <a:rPr lang="fi-FI" sz="8000" b="1" dirty="0">
                <a:solidFill>
                  <a:srgbClr val="00B050"/>
                </a:solidFill>
              </a:rPr>
              <a:t>lahjapakkausten pakkailua</a:t>
            </a:r>
          </a:p>
          <a:p>
            <a:endParaRPr lang="fi-FI" sz="72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497" y="365125"/>
            <a:ext cx="2945831" cy="1148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Kuva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89" y="1513303"/>
            <a:ext cx="3313752" cy="248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Kuva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946" y="4404949"/>
            <a:ext cx="2492305" cy="186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Kuva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246" y="4169316"/>
            <a:ext cx="3246601" cy="221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8973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fi-FI" b="1" dirty="0">
                <a:solidFill>
                  <a:srgbClr val="0070C0"/>
                </a:solidFill>
              </a:rPr>
              <a:t>Fiskars Group   </a:t>
            </a:r>
            <a:r>
              <a:rPr lang="fi-FI" sz="3100" b="1" dirty="0">
                <a:solidFill>
                  <a:srgbClr val="0070C0"/>
                </a:solidFill>
              </a:rPr>
              <a:t>Hämeenlinna, Moreeni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274320" y="1363287"/>
            <a:ext cx="4788131" cy="5120640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Bränditukku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Kodin ja puutarhan tuotteita mm.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Fiskars, Iittala, Hackman, Arabia</a:t>
            </a:r>
          </a:p>
          <a:p>
            <a:pPr marL="0" indent="0">
              <a:lnSpc>
                <a:spcPct val="120000"/>
              </a:lnSpc>
              <a:buNone/>
            </a:pPr>
            <a:endParaRPr lang="fi-FI" sz="6400" dirty="0"/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Toiminut jo vuodesta 1649 lähtien.</a:t>
            </a:r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lnSpc>
                <a:spcPct val="120000"/>
              </a:lnSpc>
              <a:buNone/>
            </a:pPr>
            <a:endParaRPr lang="fi-FI" sz="36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r>
              <a:rPr lang="fi-FI" sz="7200" b="1" dirty="0">
                <a:solidFill>
                  <a:srgbClr val="00B050"/>
                </a:solidFill>
              </a:rPr>
              <a:t>Sampolassa me teemme </a:t>
            </a:r>
          </a:p>
          <a:p>
            <a:pPr marL="0" indent="0">
              <a:buNone/>
            </a:pPr>
            <a:endParaRPr lang="fi-FI" sz="7200" b="1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tuotekorttien vaihtoa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pakkausta</a:t>
            </a:r>
          </a:p>
          <a:p>
            <a:endParaRPr lang="fi-FI" sz="7200" dirty="0"/>
          </a:p>
          <a:p>
            <a:pPr marL="0" indent="0">
              <a:buNone/>
            </a:pPr>
            <a:endParaRPr lang="fi-FI" sz="7200" dirty="0"/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156" y="365125"/>
            <a:ext cx="1537959" cy="3190905"/>
          </a:xfrm>
          <a:prstGeom prst="rect">
            <a:avLst/>
          </a:prstGeom>
        </p:spPr>
      </p:pic>
      <p:pic>
        <p:nvPicPr>
          <p:cNvPr id="9" name="Kuva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010" y="1256187"/>
            <a:ext cx="3212869" cy="2599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Kuva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78" y="4036175"/>
            <a:ext cx="2620899" cy="2540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320" y="4131425"/>
            <a:ext cx="3038533" cy="22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1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75896" y="241300"/>
            <a:ext cx="10515600" cy="911225"/>
          </a:xfrm>
        </p:spPr>
        <p:txBody>
          <a:bodyPr>
            <a:noAutofit/>
          </a:bodyPr>
          <a:lstStyle/>
          <a:p>
            <a:br>
              <a:rPr lang="fi-FI" sz="2400" b="1" dirty="0">
                <a:solidFill>
                  <a:srgbClr val="0070C0"/>
                </a:solidFill>
              </a:rPr>
            </a:br>
            <a:br>
              <a:rPr lang="fi-FI" sz="2400" b="1" dirty="0">
                <a:solidFill>
                  <a:srgbClr val="0070C0"/>
                </a:solidFill>
              </a:rPr>
            </a:br>
            <a:br>
              <a:rPr lang="fi-FI" sz="2400" b="1" dirty="0">
                <a:solidFill>
                  <a:srgbClr val="0070C0"/>
                </a:solidFill>
              </a:rPr>
            </a:br>
            <a:br>
              <a:rPr lang="fi-FI" sz="2400" b="1" dirty="0">
                <a:solidFill>
                  <a:srgbClr val="0070C0"/>
                </a:solidFill>
              </a:rPr>
            </a:br>
            <a:r>
              <a:rPr lang="fi-FI" sz="2400" b="1" dirty="0">
                <a:solidFill>
                  <a:srgbClr val="0070C0"/>
                </a:solidFill>
              </a:rPr>
              <a:t>Partioaitta 		Iittalan lasimuseo 	Hämeenlinnan taidemuseo </a:t>
            </a:r>
            <a:br>
              <a:rPr lang="fi-FI" sz="2400" b="1" dirty="0">
                <a:solidFill>
                  <a:srgbClr val="0070C0"/>
                </a:solidFill>
              </a:rPr>
            </a:br>
            <a:r>
              <a:rPr lang="fi-FI" sz="2400" b="1" dirty="0">
                <a:solidFill>
                  <a:srgbClr val="0070C0"/>
                </a:solidFill>
              </a:rPr>
              <a:t>Museo Skogster  	Sibeliuksen syntymäkoti		</a:t>
            </a:r>
            <a:br>
              <a:rPr lang="fi-FI" sz="2400" b="1" dirty="0">
                <a:solidFill>
                  <a:srgbClr val="0070C0"/>
                </a:solidFill>
              </a:rPr>
            </a:br>
            <a:br>
              <a:rPr lang="fi-FI" sz="2400" b="1" dirty="0">
                <a:solidFill>
                  <a:srgbClr val="0070C0"/>
                </a:solidFill>
              </a:rPr>
            </a:br>
            <a:br>
              <a:rPr lang="fi-FI" sz="2400" b="1" dirty="0">
                <a:solidFill>
                  <a:srgbClr val="0070C0"/>
                </a:solidFill>
              </a:rPr>
            </a:br>
            <a:endParaRPr lang="fi-FI" sz="2400" b="1" dirty="0">
              <a:solidFill>
                <a:srgbClr val="0070C0"/>
              </a:solidFill>
            </a:endParaRP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274320" y="1685925"/>
            <a:ext cx="4788131" cy="47980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i-FI" sz="2000" dirty="0"/>
              <a:t>Partioaitta myy ulkoilu- ja retkeily varusteita ja vaatteita</a:t>
            </a:r>
          </a:p>
          <a:p>
            <a:pPr marL="0" indent="0">
              <a:lnSpc>
                <a:spcPct val="120000"/>
              </a:lnSpc>
              <a:buNone/>
            </a:pPr>
            <a:endParaRPr lang="fi-FI" sz="2000" dirty="0"/>
          </a:p>
          <a:p>
            <a:pPr>
              <a:lnSpc>
                <a:spcPct val="120000"/>
              </a:lnSpc>
            </a:pPr>
            <a:r>
              <a:rPr lang="fi-FI" sz="2000" dirty="0"/>
              <a:t>Museomyymälät palvelevat museon vierailijoita.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2000" dirty="0"/>
              <a:t>Myynnissä mm. matkamuistoja, lahjatavaroita, tuliaisia.</a:t>
            </a:r>
            <a:endParaRPr lang="fi-FI" sz="3200" dirty="0"/>
          </a:p>
          <a:p>
            <a:pPr marL="0" indent="0">
              <a:buNone/>
            </a:pPr>
            <a:endParaRPr lang="fi-FI" sz="22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fi-FI" sz="2400" b="1" dirty="0">
                <a:solidFill>
                  <a:srgbClr val="00B050"/>
                </a:solidFill>
              </a:rPr>
              <a:t>Sampolassa me teemme</a:t>
            </a:r>
          </a:p>
          <a:p>
            <a:pPr marL="0" indent="0">
              <a:buNone/>
            </a:pPr>
            <a:r>
              <a:rPr lang="fi-FI" sz="2400" b="1" dirty="0">
                <a:solidFill>
                  <a:srgbClr val="00B050"/>
                </a:solidFill>
              </a:rPr>
              <a:t>- tuotepakkauspusseja </a:t>
            </a:r>
            <a:endParaRPr lang="fi-FI" sz="24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29" y="3630886"/>
            <a:ext cx="3536134" cy="295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Kuva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20" y="365125"/>
            <a:ext cx="2293241" cy="2959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Kuva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188" y="3943813"/>
            <a:ext cx="4394273" cy="2645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367" y="1004043"/>
            <a:ext cx="2009775" cy="24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74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8199" y="216132"/>
            <a:ext cx="9178637" cy="10889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i-FI" sz="2400" b="1" dirty="0">
                <a:solidFill>
                  <a:srgbClr val="0070C0"/>
                </a:solidFill>
              </a:rPr>
              <a:t>MUSEOMYYMÄLÄT </a:t>
            </a:r>
            <a:r>
              <a:rPr lang="fi-FI" sz="2200" b="1" dirty="0">
                <a:solidFill>
                  <a:srgbClr val="0070C0"/>
                </a:solidFill>
              </a:rPr>
              <a:t>	</a:t>
            </a:r>
            <a:r>
              <a:rPr lang="fi-FI" sz="1800" b="1" dirty="0">
                <a:solidFill>
                  <a:srgbClr val="0070C0"/>
                </a:solidFill>
              </a:rPr>
              <a:t>Iittalan lasimuseo 	Museo </a:t>
            </a:r>
            <a:r>
              <a:rPr lang="fi-FI" sz="1800" b="1" dirty="0" err="1">
                <a:solidFill>
                  <a:srgbClr val="0070C0"/>
                </a:solidFill>
              </a:rPr>
              <a:t>Militaria</a:t>
            </a:r>
            <a:r>
              <a:rPr lang="fi-FI" sz="1800" b="1" dirty="0">
                <a:solidFill>
                  <a:srgbClr val="0070C0"/>
                </a:solidFill>
              </a:rPr>
              <a:t> 	Hämeenlinnan taidemuseo </a:t>
            </a:r>
            <a:br>
              <a:rPr lang="fi-FI" sz="1800" b="1" dirty="0">
                <a:solidFill>
                  <a:srgbClr val="0070C0"/>
                </a:solidFill>
              </a:rPr>
            </a:br>
            <a:r>
              <a:rPr lang="fi-FI" sz="1800" b="1" dirty="0">
                <a:solidFill>
                  <a:srgbClr val="0070C0"/>
                </a:solidFill>
              </a:rPr>
              <a:t>Museo Skogster 		</a:t>
            </a:r>
            <a:r>
              <a:rPr lang="fi-FI" sz="1800" b="1" dirty="0" err="1">
                <a:solidFill>
                  <a:srgbClr val="0070C0"/>
                </a:solidFill>
              </a:rPr>
              <a:t>Palanderintalo</a:t>
            </a:r>
            <a:r>
              <a:rPr lang="fi-FI" sz="1800" b="1" dirty="0">
                <a:solidFill>
                  <a:srgbClr val="0070C0"/>
                </a:solidFill>
              </a:rPr>
              <a:t>		Sibeliuksen syntymäkoti </a:t>
            </a:r>
            <a:r>
              <a:rPr lang="fi-FI" sz="2000" b="1" dirty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274320" y="1537855"/>
            <a:ext cx="4788131" cy="3090097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fi-FI" sz="3600" b="1" dirty="0"/>
          </a:p>
          <a:p>
            <a:pPr marL="0" indent="0">
              <a:lnSpc>
                <a:spcPct val="120000"/>
              </a:lnSpc>
              <a:buNone/>
            </a:pPr>
            <a:endParaRPr lang="fi-FI" sz="6400" dirty="0"/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Museomyymälät palvelevat museon vierailijoita.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Myynnissä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i-FI" sz="6400" dirty="0"/>
              <a:t>- matkamuistoja, lahjatavaroita, tuliaisia.</a:t>
            </a:r>
          </a:p>
          <a:p>
            <a:pPr marL="0" indent="0">
              <a:lnSpc>
                <a:spcPct val="120000"/>
              </a:lnSpc>
              <a:buNone/>
            </a:pPr>
            <a:endParaRPr lang="fi-FI" sz="7200" dirty="0"/>
          </a:p>
          <a:p>
            <a:pPr marL="0" indent="0">
              <a:buNone/>
            </a:pPr>
            <a:r>
              <a:rPr lang="fi-FI" sz="7200" b="1" dirty="0">
                <a:solidFill>
                  <a:srgbClr val="00B050"/>
                </a:solidFill>
              </a:rPr>
              <a:t>Sampolassa me teemme museomyymälöille</a:t>
            </a:r>
          </a:p>
          <a:p>
            <a:pPr marL="0" indent="0">
              <a:buNone/>
            </a:pPr>
            <a:endParaRPr lang="fi-FI" sz="4400" b="1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kestokasseja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minimattopiiskoja ja minimattoja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banderollikasseja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harjoja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pannunalusia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kortteja</a:t>
            </a:r>
          </a:p>
          <a:p>
            <a:pPr>
              <a:buFontTx/>
              <a:buChar char="-"/>
            </a:pPr>
            <a:r>
              <a:rPr lang="fi-FI" sz="7200" b="1" dirty="0">
                <a:solidFill>
                  <a:srgbClr val="00B050"/>
                </a:solidFill>
              </a:rPr>
              <a:t>sekä erilaisia tilaustuotteita </a:t>
            </a:r>
          </a:p>
          <a:p>
            <a:pPr>
              <a:buFontTx/>
              <a:buChar char="-"/>
            </a:pPr>
            <a:endParaRPr lang="fi-FI" sz="7200" b="1" dirty="0">
              <a:solidFill>
                <a:srgbClr val="00B050"/>
              </a:solidFill>
            </a:endParaRPr>
          </a:p>
          <a:p>
            <a:endParaRPr lang="fi-FI" sz="7200" dirty="0"/>
          </a:p>
          <a:p>
            <a:pPr marL="0" indent="0">
              <a:buNone/>
            </a:pPr>
            <a:endParaRPr lang="fi-FI" sz="72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9" name="Kuva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76235" y="2581887"/>
            <a:ext cx="3126501" cy="1758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Kuva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01484" y="4627951"/>
            <a:ext cx="2541134" cy="190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Saunaharj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16" y="1982821"/>
            <a:ext cx="1661717" cy="295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ampola.fi/api/thumbnail?img=/files/sampolaweb.kotisivukone.com/kaurapussit.jpg&amp;width=680&amp;height=10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77" y="5300542"/>
            <a:ext cx="1919032" cy="1233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Kuva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0469" y="4056948"/>
            <a:ext cx="3138361" cy="176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Kuva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7010" y="1042667"/>
            <a:ext cx="1760791" cy="12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6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457</Words>
  <Application>Microsoft Office PowerPoint</Application>
  <PresentationFormat>Laajakuva</PresentationFormat>
  <Paragraphs>169</Paragraphs>
  <Slides>12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Office-teema</vt:lpstr>
      <vt:lpstr>Yhteistyössä Sampolan kanssa </vt:lpstr>
      <vt:lpstr>Mattila Farm      Nurmijärvi</vt:lpstr>
      <vt:lpstr>Hansaprint       Turenki</vt:lpstr>
      <vt:lpstr>Maxrek Oy       Parola</vt:lpstr>
      <vt:lpstr>Papermark       Hämeenlinna, Mäkelä</vt:lpstr>
      <vt:lpstr>Tammer Brands       Hämeenlinna, Moreeni</vt:lpstr>
      <vt:lpstr>Fiskars Group   Hämeenlinna, Moreeni</vt:lpstr>
      <vt:lpstr>    Partioaitta   Iittalan lasimuseo  Hämeenlinnan taidemuseo  Museo Skogster   Sibeliuksen syntymäkoti     </vt:lpstr>
      <vt:lpstr>MUSEOMYYMÄLÄT  Iittalan lasimuseo  Museo Militaria  Hämeenlinnan taidemuseo  Museo Skogster   Palanderintalo  Sibeliuksen syntymäkoti  </vt:lpstr>
      <vt:lpstr>Banderollikierrätys  </vt:lpstr>
      <vt:lpstr> DAYTON Oy       Vantaa</vt:lpstr>
      <vt:lpstr>AlDesign Oy        Hämeenlinna</vt:lpstr>
    </vt:vector>
  </TitlesOfParts>
  <Company>Valkea talo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Yhteistyössä Sampolan kanssa</dc:title>
  <dc:creator>Tonteri Kirsi</dc:creator>
  <cp:lastModifiedBy>Uschanoff Kimmo</cp:lastModifiedBy>
  <cp:revision>87</cp:revision>
  <dcterms:created xsi:type="dcterms:W3CDTF">2021-11-18T08:54:27Z</dcterms:created>
  <dcterms:modified xsi:type="dcterms:W3CDTF">2022-04-21T08:26:58Z</dcterms:modified>
</cp:coreProperties>
</file>